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9" r:id="rId5"/>
    <p:sldId id="258" r:id="rId6"/>
    <p:sldId id="262" r:id="rId7"/>
    <p:sldId id="267" r:id="rId8"/>
    <p:sldId id="268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4ABD-B3D3-4A46-AFC7-52A2822FF5DF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E909-0A92-4C80-9A62-79653E5D1E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6748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4ABD-B3D3-4A46-AFC7-52A2822FF5DF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E909-0A92-4C80-9A62-79653E5D1E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08616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4ABD-B3D3-4A46-AFC7-52A2822FF5DF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E909-0A92-4C80-9A62-79653E5D1E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042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4ABD-B3D3-4A46-AFC7-52A2822FF5DF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E909-0A92-4C80-9A62-79653E5D1E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1525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4ABD-B3D3-4A46-AFC7-52A2822FF5DF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E909-0A92-4C80-9A62-79653E5D1E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5230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4ABD-B3D3-4A46-AFC7-52A2822FF5DF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E909-0A92-4C80-9A62-79653E5D1E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3827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4ABD-B3D3-4A46-AFC7-52A2822FF5DF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E909-0A92-4C80-9A62-79653E5D1E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7390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4ABD-B3D3-4A46-AFC7-52A2822FF5DF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E909-0A92-4C80-9A62-79653E5D1E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1745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4ABD-B3D3-4A46-AFC7-52A2822FF5DF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E909-0A92-4C80-9A62-79653E5D1E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04759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4ABD-B3D3-4A46-AFC7-52A2822FF5DF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E909-0A92-4C80-9A62-79653E5D1E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36697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4ABD-B3D3-4A46-AFC7-52A2822FF5DF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E909-0A92-4C80-9A62-79653E5D1E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963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64ABD-B3D3-4A46-AFC7-52A2822FF5DF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8E909-0A92-4C80-9A62-79653E5D1E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1969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368151"/>
          </a:xfrm>
        </p:spPr>
        <p:txBody>
          <a:bodyPr>
            <a:normAutofit/>
          </a:bodyPr>
          <a:lstStyle/>
          <a:p>
            <a:r>
              <a:rPr lang="en-AU" dirty="0" smtClean="0"/>
              <a:t>Henri de </a:t>
            </a:r>
            <a:r>
              <a:rPr lang="en-AU" dirty="0" smtClean="0"/>
              <a:t>Toulouse-Lautrec</a:t>
            </a:r>
            <a:br>
              <a:rPr lang="en-AU" dirty="0" smtClean="0"/>
            </a:br>
            <a:r>
              <a:rPr lang="en-AU" sz="1600" dirty="0" smtClean="0"/>
              <a:t>by Ann Louise Cameron, Knox Grammar Preparatory School</a:t>
            </a:r>
            <a:r>
              <a:rPr lang="en-AU" sz="1600" smtClean="0"/>
              <a:t>, April 2013</a:t>
            </a:r>
            <a:endParaRPr lang="en-AU" sz="1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6400800" cy="4608512"/>
          </a:xfrm>
        </p:spPr>
        <p:txBody>
          <a:bodyPr/>
          <a:lstStyle/>
          <a:p>
            <a:endParaRPr lang="en-A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39" y="1556792"/>
            <a:ext cx="4104455" cy="5130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765" y="1654763"/>
            <a:ext cx="4033243" cy="501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61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The </a:t>
            </a:r>
            <a:r>
              <a:rPr lang="en-AU" dirty="0"/>
              <a:t>S</a:t>
            </a:r>
            <a:r>
              <a:rPr lang="en-AU" dirty="0" smtClean="0"/>
              <a:t>impson Chain 1986</a:t>
            </a:r>
            <a:br>
              <a:rPr lang="en-AU" dirty="0" smtClean="0"/>
            </a:br>
            <a:r>
              <a:rPr lang="en-AU" dirty="0" smtClean="0"/>
              <a:t>the first Tour de France was held</a:t>
            </a:r>
            <a:br>
              <a:rPr lang="en-AU" dirty="0" smtClean="0"/>
            </a:br>
            <a:r>
              <a:rPr lang="en-AU" dirty="0" smtClean="0"/>
              <a:t>7 years later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AU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10849"/>
            <a:ext cx="6840760" cy="4805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658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Jockey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Going to the races was </a:t>
            </a:r>
          </a:p>
          <a:p>
            <a:pPr marL="0" indent="0">
              <a:buNone/>
            </a:pPr>
            <a:r>
              <a:rPr lang="en-AU" dirty="0" smtClean="0"/>
              <a:t>the most fashionable thing</a:t>
            </a:r>
          </a:p>
          <a:p>
            <a:pPr marL="0" indent="0">
              <a:buNone/>
            </a:pPr>
            <a:r>
              <a:rPr lang="en-AU" dirty="0" smtClean="0"/>
              <a:t>to do. T-L focussed on the </a:t>
            </a:r>
          </a:p>
          <a:p>
            <a:pPr marL="0" indent="0">
              <a:buNone/>
            </a:pPr>
            <a:r>
              <a:rPr lang="en-AU" dirty="0"/>
              <a:t>a</a:t>
            </a:r>
            <a:r>
              <a:rPr lang="en-AU" dirty="0" smtClean="0"/>
              <a:t>gility of the horses and the </a:t>
            </a:r>
          </a:p>
          <a:p>
            <a:pPr marL="0" indent="0">
              <a:buNone/>
            </a:pPr>
            <a:r>
              <a:rPr lang="en-AU" dirty="0"/>
              <a:t>s</a:t>
            </a:r>
            <a:r>
              <a:rPr lang="en-AU" dirty="0" smtClean="0"/>
              <a:t>kill of the riders.</a:t>
            </a:r>
            <a:endParaRPr lang="en-A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84784"/>
            <a:ext cx="3497188" cy="4925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802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Divan </a:t>
            </a:r>
            <a:r>
              <a:rPr lang="en-AU" dirty="0" err="1" smtClean="0"/>
              <a:t>Japonais</a:t>
            </a:r>
            <a:r>
              <a:rPr lang="en-AU" dirty="0" smtClean="0"/>
              <a:t> – a poster for a concert hall and cabaret theatre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Here the attention is </a:t>
            </a:r>
          </a:p>
          <a:p>
            <a:pPr marL="0" indent="0">
              <a:buNone/>
            </a:pPr>
            <a:r>
              <a:rPr lang="en-AU" dirty="0"/>
              <a:t>o</a:t>
            </a:r>
            <a:r>
              <a:rPr lang="en-AU" dirty="0" smtClean="0"/>
              <a:t>n the audience and </a:t>
            </a:r>
          </a:p>
          <a:p>
            <a:pPr marL="0" indent="0">
              <a:buNone/>
            </a:pPr>
            <a:r>
              <a:rPr lang="en-AU" dirty="0"/>
              <a:t>n</a:t>
            </a:r>
            <a:r>
              <a:rPr lang="en-AU" dirty="0" smtClean="0"/>
              <a:t>ot the show. Jean </a:t>
            </a:r>
            <a:r>
              <a:rPr lang="en-AU" dirty="0" err="1" smtClean="0"/>
              <a:t>Avril</a:t>
            </a:r>
            <a:endParaRPr lang="en-AU" dirty="0"/>
          </a:p>
          <a:p>
            <a:pPr marL="0" indent="0">
              <a:buNone/>
            </a:pPr>
            <a:r>
              <a:rPr lang="en-AU" dirty="0"/>
              <a:t>w</a:t>
            </a:r>
            <a:r>
              <a:rPr lang="en-AU" dirty="0" smtClean="0"/>
              <a:t>as a cancan dancer</a:t>
            </a:r>
          </a:p>
          <a:p>
            <a:pPr marL="0" indent="0">
              <a:buNone/>
            </a:pPr>
            <a:r>
              <a:rPr lang="en-AU" dirty="0" smtClean="0"/>
              <a:t>and friend of the </a:t>
            </a:r>
          </a:p>
          <a:p>
            <a:pPr marL="0" indent="0">
              <a:buNone/>
            </a:pPr>
            <a:r>
              <a:rPr lang="en-AU" dirty="0"/>
              <a:t>a</a:t>
            </a:r>
            <a:r>
              <a:rPr lang="en-AU" dirty="0" smtClean="0"/>
              <a:t>rtist and is dressed in </a:t>
            </a:r>
          </a:p>
          <a:p>
            <a:pPr marL="0" indent="0">
              <a:buNone/>
            </a:pPr>
            <a:r>
              <a:rPr lang="en-AU" dirty="0"/>
              <a:t>a</a:t>
            </a:r>
            <a:r>
              <a:rPr lang="en-AU" dirty="0" smtClean="0"/>
              <a:t>n elegant back dress</a:t>
            </a:r>
          </a:p>
          <a:p>
            <a:pPr marL="0" indent="0">
              <a:buNone/>
            </a:pPr>
            <a:r>
              <a:rPr lang="en-AU" dirty="0"/>
              <a:t>a</a:t>
            </a:r>
            <a:r>
              <a:rPr lang="en-AU" dirty="0" smtClean="0"/>
              <a:t>nd chic hat over her </a:t>
            </a:r>
          </a:p>
          <a:p>
            <a:pPr marL="0" indent="0">
              <a:buNone/>
            </a:pPr>
            <a:r>
              <a:rPr lang="en-AU" dirty="0"/>
              <a:t>r</a:t>
            </a:r>
            <a:r>
              <a:rPr lang="en-AU" dirty="0" smtClean="0"/>
              <a:t>ed hair.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330169"/>
            <a:ext cx="4176464" cy="5495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132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Toulouse Lautrec sitting for a self-portrait!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72816"/>
            <a:ext cx="4669110" cy="4202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141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Emile Bernard 1885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2000" dirty="0" smtClean="0"/>
              <a:t>Emile Bernard and Lautrec became</a:t>
            </a:r>
          </a:p>
          <a:p>
            <a:pPr marL="0" indent="0">
              <a:buNone/>
            </a:pPr>
            <a:r>
              <a:rPr lang="en-AU" sz="2000" dirty="0" smtClean="0"/>
              <a:t> friends while studying together.  I</a:t>
            </a:r>
          </a:p>
          <a:p>
            <a:pPr marL="0" indent="0">
              <a:buNone/>
            </a:pPr>
            <a:r>
              <a:rPr lang="en-AU" sz="2000" dirty="0"/>
              <a:t>I</a:t>
            </a:r>
            <a:r>
              <a:rPr lang="en-AU" sz="2000" dirty="0" smtClean="0"/>
              <a:t>n this portrait Lautrec uses a </a:t>
            </a:r>
          </a:p>
          <a:p>
            <a:pPr marL="0" indent="0">
              <a:buNone/>
            </a:pPr>
            <a:r>
              <a:rPr lang="en-AU" sz="2000" dirty="0" smtClean="0"/>
              <a:t>light, bright palette applied with </a:t>
            </a:r>
          </a:p>
          <a:p>
            <a:pPr marL="0" indent="0">
              <a:buNone/>
            </a:pPr>
            <a:r>
              <a:rPr lang="en-AU" sz="2000" dirty="0" smtClean="0"/>
              <a:t>feathery brush strokes, perhaps </a:t>
            </a:r>
          </a:p>
          <a:p>
            <a:pPr marL="0" indent="0">
              <a:buNone/>
            </a:pPr>
            <a:r>
              <a:rPr lang="en-AU" sz="2000" dirty="0" smtClean="0"/>
              <a:t>influenced by the newly </a:t>
            </a:r>
          </a:p>
          <a:p>
            <a:pPr marL="0" indent="0">
              <a:buNone/>
            </a:pPr>
            <a:r>
              <a:rPr lang="en-AU" sz="2000" dirty="0" smtClean="0"/>
              <a:t>developed Pointillist movement. </a:t>
            </a:r>
          </a:p>
          <a:p>
            <a:pPr marL="0" indent="0">
              <a:buNone/>
            </a:pPr>
            <a:r>
              <a:rPr lang="en-AU" sz="2000" dirty="0" smtClean="0"/>
              <a:t>The work shows Lautrec’s growing</a:t>
            </a:r>
          </a:p>
          <a:p>
            <a:pPr marL="0" indent="0">
              <a:buNone/>
            </a:pPr>
            <a:r>
              <a:rPr lang="en-AU" sz="2000" dirty="0" smtClean="0"/>
              <a:t>skill in depicting character, capturing </a:t>
            </a:r>
          </a:p>
          <a:p>
            <a:pPr marL="0" indent="0">
              <a:buNone/>
            </a:pPr>
            <a:r>
              <a:rPr lang="en-AU" sz="2000" dirty="0" smtClean="0"/>
              <a:t>the youthful and sensitive character</a:t>
            </a:r>
            <a:endParaRPr lang="en-AU" sz="2000" dirty="0"/>
          </a:p>
          <a:p>
            <a:pPr marL="0" indent="0">
              <a:buNone/>
            </a:pPr>
            <a:r>
              <a:rPr lang="en-AU" sz="2000" dirty="0" smtClean="0"/>
              <a:t>of his stylishly-dressed artist friend. </a:t>
            </a:r>
          </a:p>
          <a:p>
            <a:endParaRPr lang="en-AU" sz="2400" dirty="0" smtClean="0"/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1395055"/>
            <a:ext cx="4150800" cy="4956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476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Princeteau</a:t>
            </a:r>
            <a:r>
              <a:rPr lang="en-AU" dirty="0" smtClean="0"/>
              <a:t> </a:t>
            </a:r>
            <a:r>
              <a:rPr lang="en-AU" dirty="0" err="1" smtClean="0"/>
              <a:t>dans</a:t>
            </a:r>
            <a:r>
              <a:rPr lang="en-AU" dirty="0" smtClean="0"/>
              <a:t> son studio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2000" dirty="0" err="1" smtClean="0"/>
              <a:t>Princeteau</a:t>
            </a:r>
            <a:r>
              <a:rPr lang="en-AU" sz="2000" dirty="0" smtClean="0"/>
              <a:t> was a family friend.</a:t>
            </a:r>
          </a:p>
          <a:p>
            <a:pPr marL="0" indent="0">
              <a:buNone/>
            </a:pPr>
            <a:r>
              <a:rPr lang="en-AU" sz="2000" dirty="0" smtClean="0"/>
              <a:t>He was deaf and a painter of </a:t>
            </a:r>
          </a:p>
          <a:p>
            <a:pPr marL="0" indent="0">
              <a:buNone/>
            </a:pPr>
            <a:r>
              <a:rPr lang="en-AU" sz="2000" dirty="0"/>
              <a:t>s</a:t>
            </a:r>
            <a:r>
              <a:rPr lang="en-AU" sz="2000" dirty="0" smtClean="0"/>
              <a:t>ports.  He gave Toulouse-Lautrec</a:t>
            </a:r>
          </a:p>
          <a:p>
            <a:pPr marL="0" indent="0">
              <a:buNone/>
            </a:pPr>
            <a:r>
              <a:rPr lang="en-AU" sz="2000" dirty="0" smtClean="0"/>
              <a:t>his first painting lessons and </a:t>
            </a:r>
          </a:p>
          <a:p>
            <a:pPr marL="0" indent="0">
              <a:buNone/>
            </a:pPr>
            <a:r>
              <a:rPr lang="en-AU" sz="2000" dirty="0"/>
              <a:t>i</a:t>
            </a:r>
            <a:r>
              <a:rPr lang="en-AU" sz="2000" dirty="0" smtClean="0"/>
              <a:t>nfluenced his impressionist</a:t>
            </a:r>
          </a:p>
          <a:p>
            <a:pPr marL="0" indent="0">
              <a:buNone/>
            </a:pPr>
            <a:r>
              <a:rPr lang="en-AU" sz="2000" dirty="0" smtClean="0"/>
              <a:t>style and the colours he used.</a:t>
            </a:r>
          </a:p>
          <a:p>
            <a:pPr marL="0" indent="0">
              <a:buNone/>
            </a:pPr>
            <a:r>
              <a:rPr lang="en-AU" sz="2000" dirty="0" smtClean="0"/>
              <a:t>In this picture, the artist is </a:t>
            </a:r>
          </a:p>
          <a:p>
            <a:pPr marL="0" indent="0">
              <a:buNone/>
            </a:pPr>
            <a:r>
              <a:rPr lang="en-AU" sz="2000" dirty="0"/>
              <a:t>s</a:t>
            </a:r>
            <a:r>
              <a:rPr lang="en-AU" sz="2000" dirty="0" smtClean="0"/>
              <a:t>urrounded by things that</a:t>
            </a:r>
          </a:p>
          <a:p>
            <a:pPr marL="0" indent="0">
              <a:buNone/>
            </a:pPr>
            <a:r>
              <a:rPr lang="en-AU" sz="2000" dirty="0" err="1" smtClean="0"/>
              <a:t>Princeteau</a:t>
            </a:r>
            <a:r>
              <a:rPr lang="en-AU" sz="2000" dirty="0" smtClean="0"/>
              <a:t> loved and painted.</a:t>
            </a:r>
          </a:p>
          <a:p>
            <a:pPr marL="0" indent="0">
              <a:buNone/>
            </a:pPr>
            <a:r>
              <a:rPr lang="en-AU" sz="2000" dirty="0" smtClean="0"/>
              <a:t>Question:  </a:t>
            </a:r>
            <a:r>
              <a:rPr lang="en-AU" sz="2000" i="1" dirty="0" smtClean="0"/>
              <a:t>Do you see any humour</a:t>
            </a:r>
          </a:p>
          <a:p>
            <a:pPr marL="0" indent="0">
              <a:buNone/>
            </a:pPr>
            <a:r>
              <a:rPr lang="en-AU" sz="2000" i="1" dirty="0"/>
              <a:t>i</a:t>
            </a:r>
            <a:r>
              <a:rPr lang="en-AU" sz="2000" i="1" dirty="0" smtClean="0"/>
              <a:t>n this painting?</a:t>
            </a:r>
            <a:endParaRPr lang="en-AU" sz="20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1340768"/>
            <a:ext cx="3895586" cy="5291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009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Monsieur </a:t>
            </a:r>
            <a:r>
              <a:rPr lang="en-AU" dirty="0" err="1" smtClean="0"/>
              <a:t>Grenier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artiste/</a:t>
            </a:r>
            <a:r>
              <a:rPr lang="en-AU" dirty="0" err="1" smtClean="0"/>
              <a:t>peintre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Albert </a:t>
            </a:r>
            <a:r>
              <a:rPr lang="en-AU" dirty="0" err="1" smtClean="0"/>
              <a:t>Grenier</a:t>
            </a:r>
            <a:r>
              <a:rPr lang="en-AU" dirty="0" smtClean="0"/>
              <a:t> was a </a:t>
            </a:r>
          </a:p>
          <a:p>
            <a:pPr marL="0" indent="0">
              <a:buNone/>
            </a:pPr>
            <a:r>
              <a:rPr lang="en-AU" dirty="0"/>
              <a:t>c</a:t>
            </a:r>
            <a:r>
              <a:rPr lang="en-AU" dirty="0" smtClean="0"/>
              <a:t>lose friend of T-L. He</a:t>
            </a:r>
          </a:p>
          <a:p>
            <a:pPr marL="0" indent="0">
              <a:buNone/>
            </a:pPr>
            <a:r>
              <a:rPr lang="en-AU" dirty="0" smtClean="0"/>
              <a:t>was also from a rich</a:t>
            </a:r>
          </a:p>
          <a:p>
            <a:pPr marL="0" indent="0">
              <a:buNone/>
            </a:pPr>
            <a:r>
              <a:rPr lang="en-AU" dirty="0" smtClean="0"/>
              <a:t>family. He lived in </a:t>
            </a:r>
          </a:p>
          <a:p>
            <a:pPr marL="0" indent="0">
              <a:buNone/>
            </a:pPr>
            <a:r>
              <a:rPr lang="en-AU" dirty="0" smtClean="0"/>
              <a:t>Montmartre in Paris</a:t>
            </a:r>
          </a:p>
          <a:p>
            <a:pPr marL="0" indent="0">
              <a:buNone/>
            </a:pPr>
            <a:r>
              <a:rPr lang="en-AU" dirty="0"/>
              <a:t>n</a:t>
            </a:r>
            <a:r>
              <a:rPr lang="en-AU" dirty="0" smtClean="0"/>
              <a:t>ear T-L.</a:t>
            </a:r>
            <a:endParaRPr lang="en-A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29024"/>
            <a:ext cx="3960440" cy="5177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854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jockeys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2000" dirty="0" smtClean="0"/>
              <a:t>Lautrec’s earliest drawings were of </a:t>
            </a:r>
          </a:p>
          <a:p>
            <a:pPr marL="0" indent="0">
              <a:buNone/>
            </a:pPr>
            <a:r>
              <a:rPr lang="en-AU" sz="2000" dirty="0" smtClean="0"/>
              <a:t>the animals on his family’s estates </a:t>
            </a:r>
          </a:p>
          <a:p>
            <a:pPr marL="0" indent="0">
              <a:buNone/>
            </a:pPr>
            <a:r>
              <a:rPr lang="en-AU" sz="2000" dirty="0" smtClean="0"/>
              <a:t>in the south of France. </a:t>
            </a:r>
          </a:p>
          <a:p>
            <a:pPr marL="0" indent="0">
              <a:buNone/>
            </a:pPr>
            <a:r>
              <a:rPr lang="en-AU" sz="2000" dirty="0" smtClean="0"/>
              <a:t>His father was a keen huntsman </a:t>
            </a:r>
          </a:p>
          <a:p>
            <a:pPr marL="0" indent="0">
              <a:buNone/>
            </a:pPr>
            <a:r>
              <a:rPr lang="en-AU" sz="2000" dirty="0" smtClean="0"/>
              <a:t>and the pair shared a love of dogs </a:t>
            </a:r>
          </a:p>
          <a:p>
            <a:pPr marL="0" indent="0">
              <a:buNone/>
            </a:pPr>
            <a:r>
              <a:rPr lang="en-AU" sz="2000" dirty="0" smtClean="0"/>
              <a:t>and horses. </a:t>
            </a:r>
          </a:p>
          <a:p>
            <a:pPr marL="0" indent="0">
              <a:buNone/>
            </a:pPr>
            <a:r>
              <a:rPr lang="en-AU" sz="2000" dirty="0" smtClean="0"/>
              <a:t>Question:  </a:t>
            </a:r>
            <a:r>
              <a:rPr lang="en-AU" sz="2000" i="1" dirty="0" smtClean="0"/>
              <a:t>Did you find the dog?</a:t>
            </a:r>
          </a:p>
          <a:p>
            <a:pPr marL="0" indent="0">
              <a:buNone/>
            </a:pPr>
            <a:r>
              <a:rPr lang="en-AU" sz="2000" i="1" dirty="0" smtClean="0"/>
              <a:t>He looks as if he is flying!  Why do you </a:t>
            </a:r>
          </a:p>
          <a:p>
            <a:pPr marL="0" indent="0">
              <a:buNone/>
            </a:pPr>
            <a:r>
              <a:rPr lang="en-AU" sz="2000" i="1" dirty="0" smtClean="0"/>
              <a:t>think Lautrec included a dog?</a:t>
            </a:r>
            <a:endParaRPr lang="en-AU" sz="2000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96752"/>
            <a:ext cx="3888432" cy="55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272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Justine </a:t>
            </a:r>
            <a:r>
              <a:rPr lang="en-AU" dirty="0" err="1" smtClean="0"/>
              <a:t>Dieuhl</a:t>
            </a:r>
            <a:r>
              <a:rPr lang="en-AU" dirty="0" smtClean="0"/>
              <a:t>, the artist’s model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2400" dirty="0" smtClean="0"/>
              <a:t>At this time, artists started painting</a:t>
            </a:r>
          </a:p>
          <a:p>
            <a:pPr marL="0" indent="0">
              <a:buNone/>
            </a:pPr>
            <a:r>
              <a:rPr lang="en-AU" sz="2400" dirty="0"/>
              <a:t>t</a:t>
            </a:r>
            <a:r>
              <a:rPr lang="en-AU" sz="2400" dirty="0" smtClean="0"/>
              <a:t>heir models outside, here in a</a:t>
            </a:r>
          </a:p>
          <a:p>
            <a:pPr marL="0" indent="0">
              <a:buNone/>
            </a:pPr>
            <a:r>
              <a:rPr lang="en-AU" sz="2400" dirty="0"/>
              <a:t>g</a:t>
            </a:r>
            <a:r>
              <a:rPr lang="en-AU" sz="2400" dirty="0" smtClean="0"/>
              <a:t>arden.  He chose pure, lively </a:t>
            </a:r>
          </a:p>
          <a:p>
            <a:pPr marL="0" indent="0">
              <a:buNone/>
            </a:pPr>
            <a:r>
              <a:rPr lang="en-AU" sz="2400" dirty="0"/>
              <a:t>c</a:t>
            </a:r>
            <a:r>
              <a:rPr lang="en-AU" sz="2400" dirty="0" smtClean="0"/>
              <a:t>olours – look at the green and blue </a:t>
            </a:r>
          </a:p>
          <a:p>
            <a:pPr marL="0" indent="0">
              <a:buNone/>
            </a:pPr>
            <a:r>
              <a:rPr lang="en-AU" sz="2400" dirty="0"/>
              <a:t>a</a:t>
            </a:r>
            <a:r>
              <a:rPr lang="en-AU" sz="2400" dirty="0" smtClean="0"/>
              <a:t>nd lively touch of red.</a:t>
            </a:r>
          </a:p>
          <a:p>
            <a:pPr marL="0" indent="0">
              <a:buNone/>
            </a:pPr>
            <a:r>
              <a:rPr lang="en-AU" sz="2400" dirty="0" smtClean="0"/>
              <a:t>Question:  </a:t>
            </a:r>
            <a:r>
              <a:rPr lang="en-AU" sz="2400" i="1" dirty="0" smtClean="0"/>
              <a:t>What is the colour of </a:t>
            </a:r>
          </a:p>
          <a:p>
            <a:pPr marL="0" indent="0">
              <a:buNone/>
            </a:pPr>
            <a:r>
              <a:rPr lang="en-AU" sz="2400" i="1" dirty="0" smtClean="0"/>
              <a:t>Justine’s eyes? Is this colour found</a:t>
            </a:r>
          </a:p>
          <a:p>
            <a:pPr marL="0" indent="0">
              <a:buNone/>
            </a:pPr>
            <a:r>
              <a:rPr lang="en-AU" sz="2400" i="1" dirty="0"/>
              <a:t>a</a:t>
            </a:r>
            <a:r>
              <a:rPr lang="en-AU" sz="2400" i="1" dirty="0" smtClean="0"/>
              <a:t>nywhere </a:t>
            </a:r>
            <a:r>
              <a:rPr lang="en-AU" sz="2400" dirty="0" smtClean="0"/>
              <a:t> </a:t>
            </a:r>
            <a:r>
              <a:rPr lang="en-AU" sz="2400" i="1" dirty="0" smtClean="0"/>
              <a:t>else in the painting?</a:t>
            </a:r>
            <a:endParaRPr lang="en-AU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004" y="1484784"/>
            <a:ext cx="3666122" cy="4879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956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Dr </a:t>
            </a:r>
            <a:r>
              <a:rPr lang="en-AU" dirty="0"/>
              <a:t>H</a:t>
            </a:r>
            <a:r>
              <a:rPr lang="en-AU" dirty="0" smtClean="0"/>
              <a:t>enri Bourges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2000" dirty="0" smtClean="0"/>
              <a:t>This was a friend of Lautrec and a flat-mate</a:t>
            </a:r>
          </a:p>
          <a:p>
            <a:pPr marL="0" indent="0">
              <a:buNone/>
            </a:pPr>
            <a:r>
              <a:rPr lang="en-AU" sz="2000" dirty="0" smtClean="0"/>
              <a:t>of his.  Note the paintings stacked on</a:t>
            </a:r>
          </a:p>
          <a:p>
            <a:pPr marL="0" indent="0">
              <a:buNone/>
            </a:pPr>
            <a:r>
              <a:rPr lang="en-AU" sz="2000" dirty="0"/>
              <a:t>t</a:t>
            </a:r>
            <a:r>
              <a:rPr lang="en-AU" sz="2000" dirty="0" smtClean="0"/>
              <a:t>he floor and the Japanese scroll painting </a:t>
            </a:r>
          </a:p>
          <a:p>
            <a:pPr marL="0" indent="0">
              <a:buNone/>
            </a:pPr>
            <a:r>
              <a:rPr lang="en-AU" sz="2000" dirty="0" smtClean="0"/>
              <a:t>on the wall.</a:t>
            </a:r>
          </a:p>
          <a:p>
            <a:pPr marL="0" indent="0">
              <a:buNone/>
            </a:pPr>
            <a:r>
              <a:rPr lang="en-AU" sz="2000" dirty="0" smtClean="0"/>
              <a:t>This man is fashionably dressed.</a:t>
            </a:r>
          </a:p>
          <a:p>
            <a:pPr marL="0" indent="0">
              <a:buNone/>
            </a:pPr>
            <a:r>
              <a:rPr lang="en-AU" sz="2000" dirty="0" smtClean="0"/>
              <a:t>He was known to be ‘a man about town’.</a:t>
            </a:r>
          </a:p>
          <a:p>
            <a:pPr marL="0" indent="0">
              <a:buNone/>
            </a:pPr>
            <a:r>
              <a:rPr lang="en-AU" sz="2000" dirty="0" smtClean="0"/>
              <a:t>Question:  </a:t>
            </a:r>
            <a:r>
              <a:rPr lang="en-AU" sz="2000" i="1" dirty="0" smtClean="0"/>
              <a:t>Look at this man’s expression</a:t>
            </a:r>
          </a:p>
          <a:p>
            <a:pPr marL="0" indent="0">
              <a:buNone/>
            </a:pPr>
            <a:r>
              <a:rPr lang="en-AU" sz="2000" i="1" dirty="0" smtClean="0"/>
              <a:t>Does he look fun-loving or serious? </a:t>
            </a:r>
            <a:endParaRPr lang="en-AU" sz="20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268760"/>
            <a:ext cx="3384376" cy="532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082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Moulin Rouge theatre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2400" dirty="0" smtClean="0"/>
              <a:t>This is Toulouse-Lautrec’s</a:t>
            </a:r>
          </a:p>
          <a:p>
            <a:pPr marL="0" indent="0">
              <a:buNone/>
            </a:pPr>
            <a:r>
              <a:rPr lang="en-AU" sz="2400" dirty="0" smtClean="0"/>
              <a:t>famous poster for the Moulin Rouge </a:t>
            </a:r>
          </a:p>
          <a:p>
            <a:pPr marL="0" indent="0">
              <a:buNone/>
            </a:pPr>
            <a:r>
              <a:rPr lang="en-AU" sz="2400" dirty="0" smtClean="0"/>
              <a:t>cabaret theatre.  This lady was a star </a:t>
            </a:r>
          </a:p>
          <a:p>
            <a:pPr marL="0" indent="0">
              <a:buNone/>
            </a:pPr>
            <a:r>
              <a:rPr lang="en-AU" sz="2400" dirty="0" smtClean="0"/>
              <a:t>dancer and was called ‘La </a:t>
            </a:r>
            <a:r>
              <a:rPr lang="en-AU" sz="2400" dirty="0" err="1" smtClean="0"/>
              <a:t>Goulue</a:t>
            </a:r>
            <a:r>
              <a:rPr lang="en-AU" sz="2400" dirty="0" smtClean="0"/>
              <a:t>’ </a:t>
            </a:r>
          </a:p>
          <a:p>
            <a:pPr marL="0" indent="0">
              <a:buNone/>
            </a:pPr>
            <a:r>
              <a:rPr lang="en-AU" sz="2400" dirty="0"/>
              <a:t>w</a:t>
            </a:r>
            <a:r>
              <a:rPr lang="en-AU" sz="2400" dirty="0" smtClean="0"/>
              <a:t>hich means ‘greedy’ because she </a:t>
            </a:r>
          </a:p>
          <a:p>
            <a:pPr marL="0" indent="0">
              <a:buNone/>
            </a:pPr>
            <a:r>
              <a:rPr lang="en-AU" sz="2400" dirty="0"/>
              <a:t>w</a:t>
            </a:r>
            <a:r>
              <a:rPr lang="en-AU" sz="2400" dirty="0" smtClean="0"/>
              <a:t>as very hungry after the show!</a:t>
            </a:r>
            <a:endParaRPr lang="en-AU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268760"/>
            <a:ext cx="3384376" cy="5350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803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474</Words>
  <Application>Microsoft Office PowerPoint</Application>
  <PresentationFormat>On-screen Show (4:3)</PresentationFormat>
  <Paragraphs>86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Henri de Toulouse-Lautrec by Ann Louise Cameron, Knox Grammar Preparatory School, April 2013</vt:lpstr>
      <vt:lpstr>Toulouse Lautrec sitting for a self-portrait!</vt:lpstr>
      <vt:lpstr>Emile Bernard 1885</vt:lpstr>
      <vt:lpstr>Princeteau dans son studio</vt:lpstr>
      <vt:lpstr>Monsieur Grenier artiste/peintre</vt:lpstr>
      <vt:lpstr>The jockeys</vt:lpstr>
      <vt:lpstr>Justine Dieuhl, the artist’s model</vt:lpstr>
      <vt:lpstr>Dr Henri Bourges</vt:lpstr>
      <vt:lpstr>Moulin Rouge theatre</vt:lpstr>
      <vt:lpstr>The Simpson Chain 1986 the first Tour de France was held 7 years later</vt:lpstr>
      <vt:lpstr>The Jockey</vt:lpstr>
      <vt:lpstr>Divan Japonais – a poster for a concert hall and cabaret theatre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 Louise</dc:creator>
  <cp:lastModifiedBy>Cameron, Ann Louise</cp:lastModifiedBy>
  <cp:revision>17</cp:revision>
  <dcterms:created xsi:type="dcterms:W3CDTF">2013-02-24T09:02:33Z</dcterms:created>
  <dcterms:modified xsi:type="dcterms:W3CDTF">2013-05-09T05:08:44Z</dcterms:modified>
</cp:coreProperties>
</file>